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openxmlformats.org/officeDocument/2006/relationships/customXml" Target="../customXml/item3.xml"/><Relationship Id="rId5" Type="http://schemas.openxmlformats.org/officeDocument/2006/relationships/presProps" Target="presProps.xml"/><Relationship Id="rId10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customXml" Target="../customXml/item1.xml"/></Relationships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10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357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036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6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204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65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596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470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528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876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35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1DE6B2-C6F4-4A92-9A46-92725B840C6E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7DE92-D7C6-45E2-AAA1-3313DF41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882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/>
          <p:cNvSpPr txBox="1"/>
          <p:nvPr/>
        </p:nvSpPr>
        <p:spPr>
          <a:xfrm>
            <a:off x="330924" y="1535780"/>
            <a:ext cx="725424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Open Anaconda Navigator</a:t>
            </a:r>
          </a:p>
          <a:p>
            <a:pPr marL="342900" indent="-342900">
              <a:buAutoNum type="arabicPeriod"/>
            </a:pPr>
            <a:r>
              <a:rPr lang="en-US" dirty="0"/>
              <a:t>Launch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marL="342900" indent="-342900">
              <a:buAutoNum type="arabicPeriod"/>
            </a:pPr>
            <a:r>
              <a:rPr lang="en-US" dirty="0"/>
              <a:t>Click “new”</a:t>
            </a:r>
          </a:p>
          <a:p>
            <a:pPr marL="342900" indent="-342900">
              <a:buAutoNum type="arabicPeriod"/>
            </a:pPr>
            <a:r>
              <a:rPr lang="en-US" dirty="0"/>
              <a:t>In Menu click “File”</a:t>
            </a:r>
          </a:p>
          <a:p>
            <a:pPr marL="342900" indent="-342900">
              <a:buAutoNum type="arabicPeriod"/>
            </a:pPr>
            <a:r>
              <a:rPr lang="en-US" dirty="0"/>
              <a:t>Click “open”</a:t>
            </a:r>
          </a:p>
          <a:p>
            <a:pPr marL="342900" indent="-342900">
              <a:buAutoNum type="arabicPeriod"/>
            </a:pPr>
            <a:r>
              <a:rPr lang="pl-PL" dirty="0"/>
              <a:t>Posługując się kodem</a:t>
            </a:r>
            <a:r>
              <a:rPr lang="en-US" dirty="0"/>
              <a:t> </a:t>
            </a:r>
            <a:r>
              <a:rPr lang="pl-PL" dirty="0"/>
              <a:t>z </a:t>
            </a:r>
            <a:r>
              <a:rPr lang="en-US" dirty="0" err="1"/>
              <a:t>Jupyter</a:t>
            </a:r>
            <a:r>
              <a:rPr lang="en-US" dirty="0"/>
              <a:t> Notebook: </a:t>
            </a:r>
            <a:r>
              <a:rPr lang="en-US" b="1" dirty="0">
                <a:solidFill>
                  <a:srgbClr val="00B0F0"/>
                </a:solidFill>
              </a:rPr>
              <a:t>KNN </a:t>
            </a:r>
            <a:r>
              <a:rPr lang="pl-PL" b="1" dirty="0" err="1">
                <a:solidFill>
                  <a:srgbClr val="00B0F0"/>
                </a:solidFill>
              </a:rPr>
              <a:t>Iris</a:t>
            </a:r>
            <a:r>
              <a:rPr lang="pl-PL" b="1" dirty="0">
                <a:solidFill>
                  <a:srgbClr val="00B0F0"/>
                </a:solidFill>
              </a:rPr>
              <a:t> </a:t>
            </a:r>
            <a:r>
              <a:rPr lang="pl-PL" dirty="0"/>
              <a:t>napisz kod do problemu z klasą toksyczności jezior </a:t>
            </a:r>
            <a:endParaRPr lang="en-US" b="1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959427" y="1166448"/>
            <a:ext cx="248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Loadings:</a:t>
            </a:r>
          </a:p>
        </p:txBody>
      </p:sp>
      <p:sp>
        <p:nvSpPr>
          <p:cNvPr id="6" name="pole tekstowe 5"/>
          <p:cNvSpPr txBox="1"/>
          <p:nvPr/>
        </p:nvSpPr>
        <p:spPr>
          <a:xfrm>
            <a:off x="2010122" y="3672861"/>
            <a:ext cx="3337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Wyjaśnienie skryptu
</a:t>
            </a:r>
            <a:endParaRPr lang="en-US" b="1" dirty="0"/>
          </a:p>
        </p:txBody>
      </p:sp>
      <p:sp>
        <p:nvSpPr>
          <p:cNvPr id="7" name="pole tekstowe 6"/>
          <p:cNvSpPr txBox="1"/>
          <p:nvPr/>
        </p:nvSpPr>
        <p:spPr>
          <a:xfrm>
            <a:off x="415831" y="4371254"/>
            <a:ext cx="68608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Import </a:t>
            </a:r>
            <a:r>
              <a:rPr lang="en-US" dirty="0" err="1"/>
              <a:t>bibliotek</a:t>
            </a:r>
            <a:r>
              <a:rPr lang="en-US" dirty="0"/>
              <a:t> </a:t>
            </a:r>
            <a:r>
              <a:rPr lang="en-US" dirty="0" err="1"/>
              <a:t>języka</a:t>
            </a:r>
            <a:r>
              <a:rPr lang="en-US" dirty="0"/>
              <a:t> Python
Import </a:t>
            </a:r>
            <a:r>
              <a:rPr lang="en-US" dirty="0" err="1"/>
              <a:t>zestawu</a:t>
            </a:r>
            <a:r>
              <a:rPr lang="en-US" dirty="0"/>
              <a:t> </a:t>
            </a:r>
            <a:r>
              <a:rPr lang="en-US" dirty="0" err="1"/>
              <a:t>danych</a:t>
            </a:r>
            <a:r>
              <a:rPr lang="en-US" dirty="0"/>
              <a:t>: </a:t>
            </a:r>
            <a:r>
              <a:rPr lang="en-US" dirty="0" err="1"/>
              <a:t>plik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Toxins5.csv </a:t>
            </a:r>
            <a:r>
              <a:rPr lang="en-US" dirty="0"/>
              <a:t>(</a:t>
            </a:r>
            <a:r>
              <a:rPr lang="en-US" dirty="0" err="1"/>
              <a:t>zmień</a:t>
            </a:r>
            <a:r>
              <a:rPr lang="en-US" dirty="0"/>
              <a:t> </a:t>
            </a:r>
            <a:r>
              <a:rPr lang="en-US" dirty="0" err="1"/>
              <a:t>katalog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lokalny</a:t>
            </a:r>
            <a:r>
              <a:rPr lang="en-US" dirty="0"/>
              <a:t>)
</a:t>
            </a:r>
            <a:r>
              <a:rPr lang="en-US" dirty="0" err="1"/>
              <a:t>Opis</a:t>
            </a:r>
            <a:r>
              <a:rPr lang="en-US" dirty="0"/>
              <a:t> </a:t>
            </a:r>
            <a:r>
              <a:rPr lang="en-US" dirty="0" err="1"/>
              <a:t>komórek</a:t>
            </a:r>
            <a:r>
              <a:rPr lang="en-US" dirty="0"/>
              <a:t> </a:t>
            </a:r>
            <a:r>
              <a:rPr lang="en-US" dirty="0" err="1"/>
              <a:t>skryptu</a:t>
            </a:r>
            <a:r>
              <a:rPr lang="en-US" dirty="0"/>
              <a:t>
</a:t>
            </a:r>
            <a:r>
              <a:rPr lang="en-US" dirty="0" err="1"/>
              <a:t>Interpretacja</a:t>
            </a:r>
            <a:r>
              <a:rPr lang="en-US" dirty="0"/>
              <a:t> </a:t>
            </a:r>
            <a:r>
              <a:rPr lang="en-US" dirty="0" err="1"/>
              <a:t>wyników</a:t>
            </a:r>
            <a:r>
              <a:rPr lang="en-US" dirty="0"/>
              <a:t>: </a:t>
            </a:r>
            <a:r>
              <a:rPr lang="en-US" dirty="0" err="1"/>
              <a:t>wykresy</a:t>
            </a:r>
            <a:r>
              <a:rPr lang="en-US" dirty="0"/>
              <a:t> i </a:t>
            </a:r>
            <a:r>
              <a:rPr lang="en-US" dirty="0" err="1"/>
              <a:t>dokładność</a:t>
            </a:r>
            <a:endParaRPr lang="en-US" dirty="0"/>
          </a:p>
        </p:txBody>
      </p:sp>
      <p:sp>
        <p:nvSpPr>
          <p:cNvPr id="8" name="pole tekstowe 7"/>
          <p:cNvSpPr txBox="1"/>
          <p:nvPr/>
        </p:nvSpPr>
        <p:spPr>
          <a:xfrm>
            <a:off x="5249092" y="685464"/>
            <a:ext cx="66119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 do </a:t>
            </a:r>
            <a:r>
              <a:rPr lang="en-US" b="1" dirty="0" err="1"/>
              <a:t>rozwiązania</a:t>
            </a:r>
            <a:r>
              <a:rPr lang="en-US" b="1" dirty="0"/>
              <a:t>:</a:t>
            </a:r>
          </a:p>
          <a:p>
            <a:r>
              <a:rPr lang="pl-PL" dirty="0">
                <a:solidFill>
                  <a:srgbClr val="000000"/>
                </a:solidFill>
                <a:latin typeface="Arial" panose="020B0604020202020204" pitchFamily="34" charset="0"/>
              </a:rPr>
              <a:t>Aby przewidzieć klasę jakości jeziora dla nowego jeziora (z cechami toksyczności). To oznacza, że nowe jezioro otrzyma wartość cech w oparciu o to, jak ściśle pasuje do istniejących cech toksyczności jezior w zestawie treningowym. Może być sklasyfikowane do niskiej (</a:t>
            </a:r>
            <a:r>
              <a:rPr lang="pl-PL" dirty="0" err="1">
                <a:solidFill>
                  <a:srgbClr val="000000"/>
                </a:solidFill>
                <a:latin typeface="Arial" panose="020B0604020202020204" pitchFamily="34" charset="0"/>
              </a:rPr>
              <a:t>low</a:t>
            </a:r>
            <a:r>
              <a:rPr lang="pl-PL" dirty="0">
                <a:solidFill>
                  <a:srgbClr val="000000"/>
                </a:solidFill>
                <a:latin typeface="Arial" panose="020B0604020202020204" pitchFamily="34" charset="0"/>
              </a:rPr>
              <a:t>), średniej (</a:t>
            </a:r>
            <a:r>
              <a:rPr lang="pl-PL" dirty="0" err="1">
                <a:solidFill>
                  <a:srgbClr val="000000"/>
                </a:solidFill>
                <a:latin typeface="Arial" panose="020B0604020202020204" pitchFamily="34" charset="0"/>
              </a:rPr>
              <a:t>middle</a:t>
            </a:r>
            <a:r>
              <a:rPr lang="pl-PL" dirty="0">
                <a:solidFill>
                  <a:srgbClr val="000000"/>
                </a:solidFill>
                <a:latin typeface="Arial" panose="020B0604020202020204" pitchFamily="34" charset="0"/>
              </a:rPr>
              <a:t>) lub wysokiej (high) klasy jakości jeziora.
</a:t>
            </a:r>
            <a:endParaRPr lang="en-US" dirty="0"/>
          </a:p>
        </p:txBody>
      </p:sp>
      <p:sp>
        <p:nvSpPr>
          <p:cNvPr id="9" name="pole tekstowe 8"/>
          <p:cNvSpPr txBox="1"/>
          <p:nvPr/>
        </p:nvSpPr>
        <p:spPr>
          <a:xfrm>
            <a:off x="1698171" y="269966"/>
            <a:ext cx="57999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rgbClr val="FF0000"/>
                </a:solidFill>
              </a:rPr>
              <a:t>Praca własna KNN w </a:t>
            </a:r>
            <a:r>
              <a:rPr lang="pl-PL" sz="2400" b="1" dirty="0" err="1">
                <a:solidFill>
                  <a:srgbClr val="FF0000"/>
                </a:solidFill>
              </a:rPr>
              <a:t>Jupyter</a:t>
            </a:r>
            <a:r>
              <a:rPr lang="pl-PL" sz="2400" b="1" dirty="0">
                <a:solidFill>
                  <a:srgbClr val="FF0000"/>
                </a:solidFill>
              </a:rPr>
              <a:t> Notebook - 1 
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0" name="pole tekstowe 9"/>
          <p:cNvSpPr txBox="1"/>
          <p:nvPr/>
        </p:nvSpPr>
        <p:spPr>
          <a:xfrm>
            <a:off x="3465095" y="5940915"/>
            <a:ext cx="8325852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l-PL" b="1" dirty="0"/>
              <a:t>Użyj plików .jpg zapisz skrypt i wyświetl wyniki w konsoli </a:t>
            </a:r>
            <a:r>
              <a:rPr lang="pl-PL" b="1" dirty="0" err="1"/>
              <a:t>Jupyter</a:t>
            </a:r>
            <a:r>
              <a:rPr lang="pl-PL" b="1" dirty="0"/>
              <a:t> Notebook 
</a:t>
            </a:r>
            <a:endParaRPr lang="en-US" b="1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4A977F85-C9F6-4DC2-9958-0F293048E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30" y="2607564"/>
            <a:ext cx="4300217" cy="315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423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D0270C7E-1558-4657-BB85-926FE436D651}"/>
              </a:ext>
            </a:extLst>
          </p:cNvPr>
          <p:cNvSpPr txBox="1"/>
          <p:nvPr/>
        </p:nvSpPr>
        <p:spPr>
          <a:xfrm>
            <a:off x="1110342" y="278402"/>
            <a:ext cx="8929395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rgbClr val="FF0000"/>
                </a:solidFill>
              </a:rPr>
              <a:t>Prezentowanie wizualizacji:</a:t>
            </a:r>
          </a:p>
          <a:p>
            <a:endParaRPr lang="pl-PL" dirty="0"/>
          </a:p>
          <a:p>
            <a:pPr marL="342900" indent="-342900">
              <a:buFont typeface="+mj-lt"/>
              <a:buAutoNum type="arabicPeriod"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parallel coordinate plot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pl-PL" dirty="0">
                <a:solidFill>
                  <a:srgbClr val="222222"/>
                </a:solidFill>
                <a:latin typeface="arial" panose="020B0604020202020204" pitchFamily="34" charset="0"/>
              </a:rPr>
              <a:t>mapuje każdy wiersz w tabeli danych jako linię lub profil. Każdy atrybut wiersza jest reprezentowany przez punkt na linii. </a:t>
            </a:r>
            <a:endParaRPr lang="pl-PL" dirty="0"/>
          </a:p>
          <a:p>
            <a:pPr marL="342900" indent="-342900">
              <a:buFont typeface="+mj-lt"/>
              <a:buAutoNum type="arabicPeriod"/>
            </a:pPr>
            <a:endParaRPr lang="pl-PL" dirty="0"/>
          </a:p>
          <a:p>
            <a:pPr marL="342900" indent="-342900">
              <a:buFont typeface="+mj-lt"/>
              <a:buAutoNum type="arabicPeriod"/>
            </a:pPr>
            <a:r>
              <a:rPr lang="pl-PL" dirty="0">
                <a:solidFill>
                  <a:srgbClr val="222222"/>
                </a:solidFill>
                <a:latin typeface="arial" panose="020B0604020202020204" pitchFamily="34" charset="0"/>
              </a:rPr>
              <a:t>A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 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Andrews plot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Andrews curve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pl-PL" dirty="0">
                <a:solidFill>
                  <a:srgbClr val="222222"/>
                </a:solidFill>
                <a:latin typeface="arial" panose="020B0604020202020204" pitchFamily="34" charset="0"/>
              </a:rPr>
              <a:t>to sposób wizualizacji struktury w danych wysokowymiarowych. Jest to w zasadzie wygładzona wersja równoległego wykresu współrzędnych.</a:t>
            </a:r>
          </a:p>
          <a:p>
            <a:pPr marL="342900" indent="-342900">
              <a:buFont typeface="+mj-lt"/>
              <a:buAutoNum type="arabicPeriod"/>
            </a:pPr>
            <a:endParaRPr lang="pl-PL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pl-PL" altLang="en-US" sz="18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Roboto"/>
              </a:rPr>
              <a:t>A </a:t>
            </a:r>
            <a:r>
              <a:rPr kumimoji="0" lang="pl-PL" altLang="en-US" sz="1800" b="1" i="0" u="none" strike="noStrike" cap="none" normalizeH="0" baseline="0" dirty="0" err="1">
                <a:ln>
                  <a:noFill/>
                </a:ln>
                <a:solidFill>
                  <a:srgbClr val="444444"/>
                </a:solidFill>
                <a:effectLst/>
                <a:latin typeface="Roboto"/>
              </a:rPr>
              <a:t>Pairplot</a:t>
            </a:r>
            <a:r>
              <a:rPr kumimoji="0" lang="pl-PL" altLang="en-US" sz="18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Roboto"/>
              </a:rPr>
              <a:t>: </a:t>
            </a:r>
            <a:r>
              <a:rPr lang="pl-PL" altLang="en-US" dirty="0">
                <a:solidFill>
                  <a:srgbClr val="444444"/>
                </a:solidFill>
                <a:latin typeface="Roboto"/>
              </a:rPr>
              <a:t>wykres parami relacji w zestawie danych. Domyślnie ta funkcja utworzy siatkę osi w taki sposób, że każda zmienna liczbowa w danych będzie współużytkowana na osi y w jednym wierszu i na osi x w jednej kolumnie. Osie ukośne są traktowane inaczej, rysują one wykres, aby pokazać jednowymiarowy rozkład danych dla zmiennej w tej kolumnie.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pl-PL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pl-PL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b="0" i="0" dirty="0">
                <a:solidFill>
                  <a:srgbClr val="3C4043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1" i="0" dirty="0">
                <a:solidFill>
                  <a:srgbClr val="52565A"/>
                </a:solidFill>
                <a:effectLst/>
                <a:latin typeface="arial" panose="020B0604020202020204" pitchFamily="34" charset="0"/>
              </a:rPr>
              <a:t>box plot</a:t>
            </a:r>
            <a:r>
              <a:rPr lang="en-US" b="0" i="0" dirty="0">
                <a:solidFill>
                  <a:srgbClr val="3C4043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US" b="1" i="0" dirty="0">
                <a:solidFill>
                  <a:srgbClr val="52565A"/>
                </a:solidFill>
                <a:effectLst/>
                <a:latin typeface="arial" panose="020B0604020202020204" pitchFamily="34" charset="0"/>
              </a:rPr>
              <a:t>boxplot</a:t>
            </a:r>
            <a:r>
              <a:rPr lang="en-US" b="0" i="0" dirty="0">
                <a:solidFill>
                  <a:srgbClr val="3C4043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pl-PL" dirty="0">
                <a:solidFill>
                  <a:srgbClr val="3C4043"/>
                </a:solidFill>
                <a:latin typeface="arial" panose="020B0604020202020204" pitchFamily="34" charset="0"/>
              </a:rPr>
              <a:t>jest metodą graficznego przedstawiania grup danych liczbowych poprzez ich </a:t>
            </a:r>
            <a:r>
              <a:rPr lang="pl-PL" dirty="0" err="1">
                <a:solidFill>
                  <a:srgbClr val="3C4043"/>
                </a:solidFill>
                <a:latin typeface="arial" panose="020B0604020202020204" pitchFamily="34" charset="0"/>
              </a:rPr>
              <a:t>kwartyle</a:t>
            </a:r>
            <a:r>
              <a:rPr lang="pl-PL" dirty="0">
                <a:solidFill>
                  <a:srgbClr val="3C4043"/>
                </a:solidFill>
                <a:latin typeface="arial" panose="020B0604020202020204" pitchFamily="34" charset="0"/>
              </a:rPr>
              <a:t>. Jest to wykres, który daje dobre wskazanie, w jaki sposób wartości w danych są rozłożone.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pl-PL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pl-PL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3D </a:t>
            </a:r>
            <a:r>
              <a:rPr lang="pl-PL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wizualizacja relacji zmiennych </a:t>
            </a:r>
            <a:r>
              <a:rPr kumimoji="0" lang="pl-PL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kumimoji="0" lang="pl-PL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Chlorophyla</a:t>
            </a:r>
            <a:r>
              <a:rPr kumimoji="0" lang="pl-PL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TN, TTC).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pl-PL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pl-PL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kumimoji="0" lang="pl-PL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line</a:t>
            </a:r>
            <a:r>
              <a:rPr kumimoji="0" lang="pl-PL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plot </a:t>
            </a:r>
            <a:r>
              <a:rPr lang="pl-PL" altLang="en-US" dirty="0">
                <a:latin typeface="Arial" panose="020B0604020202020204" pitchFamily="34" charset="0"/>
                <a:cs typeface="Arial" panose="020B0604020202020204" pitchFamily="34" charset="0"/>
              </a:rPr>
              <a:t>z liczbą sąsiadów związaną z błędem klasyfikacji.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125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/>
          <p:cNvSpPr txBox="1"/>
          <p:nvPr/>
        </p:nvSpPr>
        <p:spPr>
          <a:xfrm>
            <a:off x="185056" y="348875"/>
            <a:ext cx="5799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KNN  own work at </a:t>
            </a:r>
            <a:r>
              <a:rPr lang="en-US" sz="2400" b="1" dirty="0" err="1">
                <a:solidFill>
                  <a:srgbClr val="FF0000"/>
                </a:solidFill>
              </a:rPr>
              <a:t>Jupyter</a:t>
            </a:r>
            <a:r>
              <a:rPr lang="en-US" sz="2400" b="1" dirty="0">
                <a:solidFill>
                  <a:srgbClr val="FF0000"/>
                </a:solidFill>
              </a:rPr>
              <a:t> Notebook - 1 </a:t>
            </a:r>
          </a:p>
        </p:txBody>
      </p:sp>
      <p:sp>
        <p:nvSpPr>
          <p:cNvPr id="3" name="pole tekstowe 2"/>
          <p:cNvSpPr txBox="1"/>
          <p:nvPr/>
        </p:nvSpPr>
        <p:spPr>
          <a:xfrm>
            <a:off x="1959427" y="1166448"/>
            <a:ext cx="248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Loadings: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330923" y="1535780"/>
            <a:ext cx="73935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Open Anaconda Navigator</a:t>
            </a:r>
          </a:p>
          <a:p>
            <a:pPr marL="342900" indent="-342900">
              <a:buAutoNum type="arabicPeriod"/>
            </a:pPr>
            <a:r>
              <a:rPr lang="en-US" dirty="0"/>
              <a:t>Launch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marL="342900" indent="-342900">
              <a:buAutoNum type="arabicPeriod"/>
            </a:pPr>
            <a:r>
              <a:rPr lang="en-US" dirty="0"/>
              <a:t>Click “new”</a:t>
            </a:r>
          </a:p>
          <a:p>
            <a:pPr marL="342900" indent="-342900">
              <a:buAutoNum type="arabicPeriod"/>
            </a:pPr>
            <a:r>
              <a:rPr lang="en-US" dirty="0"/>
              <a:t>In Menu click “File”</a:t>
            </a:r>
          </a:p>
          <a:p>
            <a:pPr marL="342900" indent="-342900">
              <a:buAutoNum type="arabicPeriod"/>
            </a:pPr>
            <a:r>
              <a:rPr lang="en-US" dirty="0"/>
              <a:t>Click “open”</a:t>
            </a:r>
          </a:p>
          <a:p>
            <a:pPr marL="342900" indent="-342900">
              <a:buAutoNum type="arabicPeriod"/>
            </a:pPr>
            <a:r>
              <a:rPr lang="en-US" dirty="0"/>
              <a:t>Find files: </a:t>
            </a:r>
            <a:r>
              <a:rPr lang="en-US" b="1" dirty="0">
                <a:solidFill>
                  <a:srgbClr val="00B0F0"/>
                </a:solidFill>
              </a:rPr>
              <a:t>  </a:t>
            </a:r>
          </a:p>
        </p:txBody>
      </p:sp>
      <p:sp>
        <p:nvSpPr>
          <p:cNvPr id="5" name="pole tekstowe 4"/>
          <p:cNvSpPr txBox="1"/>
          <p:nvPr/>
        </p:nvSpPr>
        <p:spPr>
          <a:xfrm>
            <a:off x="1911527" y="4001922"/>
            <a:ext cx="3045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Wyjaśnienie</a:t>
            </a:r>
            <a:r>
              <a:rPr lang="en-US" b="1" dirty="0"/>
              <a:t> </a:t>
            </a:r>
            <a:r>
              <a:rPr lang="en-US" b="1" dirty="0" err="1"/>
              <a:t>skryptu</a:t>
            </a:r>
            <a:r>
              <a:rPr lang="en-US" b="1" dirty="0"/>
              <a:t>
</a:t>
            </a:r>
          </a:p>
        </p:txBody>
      </p:sp>
      <p:sp>
        <p:nvSpPr>
          <p:cNvPr id="6" name="pole tekstowe 5"/>
          <p:cNvSpPr txBox="1"/>
          <p:nvPr/>
        </p:nvSpPr>
        <p:spPr>
          <a:xfrm>
            <a:off x="415831" y="4371254"/>
            <a:ext cx="73935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pl-PL" dirty="0"/>
              <a:t>Import bibliotek języka </a:t>
            </a:r>
            <a:r>
              <a:rPr lang="pl-PL" dirty="0" err="1"/>
              <a:t>Python</a:t>
            </a:r>
            <a:r>
              <a:rPr lang="pl-PL" dirty="0"/>
              <a:t>
Import zestaw danych  </a:t>
            </a:r>
            <a:r>
              <a:rPr lang="pl-PL" b="1" dirty="0">
                <a:solidFill>
                  <a:srgbClr val="00B050"/>
                </a:solidFill>
              </a:rPr>
              <a:t>JezPrzymClass.csv </a:t>
            </a:r>
            <a:r>
              <a:rPr lang="pl-PL" dirty="0"/>
              <a:t>(</a:t>
            </a:r>
            <a:r>
              <a:rPr lang="pl-PL" u="sng" dirty="0"/>
              <a:t>zmień katalog na lokalny</a:t>
            </a:r>
            <a:r>
              <a:rPr lang="pl-PL" dirty="0"/>
              <a:t>)
Opis komórek skryptu
Interpretacja wyników: wykresy (</a:t>
            </a:r>
            <a:r>
              <a:rPr lang="pl-PL"/>
              <a:t>plots) </a:t>
            </a:r>
            <a:r>
              <a:rPr lang="pl-PL" dirty="0"/>
              <a:t>i dokładność (</a:t>
            </a:r>
            <a:r>
              <a:rPr lang="pl-PL" dirty="0" err="1"/>
              <a:t>accuracy</a:t>
            </a:r>
            <a:r>
              <a:rPr lang="pl-PL" dirty="0"/>
              <a:t>)</a:t>
            </a:r>
            <a:endParaRPr lang="en-US" dirty="0"/>
          </a:p>
        </p:txBody>
      </p:sp>
      <p:sp>
        <p:nvSpPr>
          <p:cNvPr id="8" name="pole tekstowe 7"/>
          <p:cNvSpPr txBox="1"/>
          <p:nvPr/>
        </p:nvSpPr>
        <p:spPr>
          <a:xfrm>
            <a:off x="5394960" y="275435"/>
            <a:ext cx="66119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 do </a:t>
            </a:r>
            <a:r>
              <a:rPr lang="en-US" b="1" dirty="0" err="1"/>
              <a:t>rozwiązania</a:t>
            </a:r>
            <a:r>
              <a:rPr lang="en-US" b="1" dirty="0"/>
              <a:t>:</a:t>
            </a:r>
          </a:p>
          <a:p>
            <a:endParaRPr lang="pl-PL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pl-PL" dirty="0">
                <a:solidFill>
                  <a:srgbClr val="000000"/>
                </a:solidFill>
                <a:latin typeface="Arial" panose="020B0604020202020204" pitchFamily="34" charset="0"/>
              </a:rPr>
              <a:t>Aby przewidzieć </a:t>
            </a:r>
            <a:r>
              <a:rPr lang="pl-PL" b="1" dirty="0">
                <a:solidFill>
                  <a:srgbClr val="000000"/>
                </a:solidFill>
                <a:latin typeface="Arial" panose="020B0604020202020204" pitchFamily="34" charset="0"/>
              </a:rPr>
              <a:t>klasę zasolenia jeziora </a:t>
            </a:r>
            <a:r>
              <a:rPr lang="pl-PL" dirty="0">
                <a:solidFill>
                  <a:srgbClr val="000000"/>
                </a:solidFill>
                <a:latin typeface="Arial" panose="020B0604020202020204" pitchFamily="34" charset="0"/>
              </a:rPr>
              <a:t>dla nowego jeziora (</a:t>
            </a:r>
            <a:r>
              <a:rPr lang="pl-PL" b="1" dirty="0">
                <a:solidFill>
                  <a:srgbClr val="000000"/>
                </a:solidFill>
                <a:latin typeface="Arial" panose="020B0604020202020204" pitchFamily="34" charset="0"/>
              </a:rPr>
              <a:t>z biomasą 4 gatunków zooplanktonu</a:t>
            </a:r>
            <a:r>
              <a:rPr lang="pl-PL" dirty="0">
                <a:solidFill>
                  <a:srgbClr val="000000"/>
                </a:solidFill>
                <a:latin typeface="Arial" panose="020B0604020202020204" pitchFamily="34" charset="0"/>
              </a:rPr>
              <a:t>). Oznacza to, że nowemu jezioru zostanie przypisana wartość cech w oparciu o to, jak ściśle pasuje do istniejącej biomasy gatunków zooplanktonu w jeziorach w zestawie treningowym. Można je sklasyfikować do </a:t>
            </a:r>
            <a:r>
              <a:rPr lang="pl-PL" b="1" dirty="0">
                <a:solidFill>
                  <a:srgbClr val="000000"/>
                </a:solidFill>
                <a:latin typeface="Arial" panose="020B0604020202020204" pitchFamily="34" charset="0"/>
              </a:rPr>
              <a:t>klas</a:t>
            </a:r>
            <a:r>
              <a:rPr lang="pl-PL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pl-PL" b="1" dirty="0" err="1">
                <a:solidFill>
                  <a:srgbClr val="000000"/>
                </a:solidFill>
                <a:latin typeface="Arial" panose="020B0604020202020204" pitchFamily="34" charset="0"/>
              </a:rPr>
              <a:t>mezohalinowych</a:t>
            </a:r>
            <a:r>
              <a:rPr lang="pl-PL" b="1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pl-PL" b="1" dirty="0" err="1">
                <a:solidFill>
                  <a:srgbClr val="000000"/>
                </a:solidFill>
                <a:latin typeface="Arial" panose="020B0604020202020204" pitchFamily="34" charset="0"/>
              </a:rPr>
              <a:t>oligohalinowych</a:t>
            </a:r>
            <a:r>
              <a:rPr lang="pl-PL" b="1" dirty="0">
                <a:solidFill>
                  <a:srgbClr val="000000"/>
                </a:solidFill>
                <a:latin typeface="Arial" panose="020B0604020202020204" pitchFamily="34" charset="0"/>
              </a:rPr>
              <a:t>, słodkowodnych lub </a:t>
            </a:r>
            <a:r>
              <a:rPr lang="pl-PL" b="1" dirty="0" err="1">
                <a:solidFill>
                  <a:srgbClr val="000000"/>
                </a:solidFill>
                <a:latin typeface="Arial" panose="020B0604020202020204" pitchFamily="34" charset="0"/>
              </a:rPr>
              <a:t>słodkowodnych-izolowanych</a:t>
            </a:r>
            <a:r>
              <a:rPr lang="pl-PL" dirty="0">
                <a:solidFill>
                  <a:srgbClr val="000000"/>
                </a:solidFill>
                <a:latin typeface="Arial" panose="020B0604020202020204" pitchFamily="34" charset="0"/>
              </a:rPr>
              <a:t>.
</a:t>
            </a:r>
            <a:endParaRPr lang="en-US" dirty="0"/>
          </a:p>
        </p:txBody>
      </p:sp>
      <p:sp>
        <p:nvSpPr>
          <p:cNvPr id="9" name="pole tekstowe 8"/>
          <p:cNvSpPr txBox="1"/>
          <p:nvPr/>
        </p:nvSpPr>
        <p:spPr>
          <a:xfrm>
            <a:off x="3085010" y="6185959"/>
            <a:ext cx="9250564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l-PL" b="1" dirty="0"/>
              <a:t>Użyj plików .jpg zapisz skrypt i wyświetl wyniki w konsoli </a:t>
            </a:r>
            <a:r>
              <a:rPr lang="pl-PL" b="1" dirty="0" err="1"/>
              <a:t>Jupyter</a:t>
            </a:r>
            <a:r>
              <a:rPr lang="pl-PL" b="1" dirty="0"/>
              <a:t> Notebook 
</a:t>
            </a:r>
            <a:endParaRPr lang="en-US" b="1" dirty="0"/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6E4419F2-5F5C-47B7-A726-CB0A9DEF4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487" y="2898856"/>
            <a:ext cx="3564472" cy="1749397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B4C7121F-46A8-4E2D-B152-F9F622F28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3944" y="4675463"/>
            <a:ext cx="3820477" cy="1440699"/>
          </a:xfrm>
          <a:prstGeom prst="rect">
            <a:avLst/>
          </a:prstGeom>
        </p:spPr>
      </p:pic>
      <p:pic>
        <p:nvPicPr>
          <p:cNvPr id="11" name="Obraz 10">
            <a:extLst>
              <a:ext uri="{FF2B5EF4-FFF2-40B4-BE49-F238E27FC236}">
                <a16:creationId xmlns:a16="http://schemas.microsoft.com/office/drawing/2014/main" id="{4B091727-840D-4EA6-B261-37882DC3F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9427" y="2946406"/>
            <a:ext cx="1628926" cy="41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460532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F9E7E6CEFA3D643B2100676394917DF" ma:contentTypeVersion="11" ma:contentTypeDescription="Utwórz nowy dokument." ma:contentTypeScope="" ma:versionID="cfa2a2e6a7514e1a79175c60f0053ff8">
  <xsd:schema xmlns:xsd="http://www.w3.org/2001/XMLSchema" xmlns:xs="http://www.w3.org/2001/XMLSchema" xmlns:p="http://schemas.microsoft.com/office/2006/metadata/properties" xmlns:ns2="6483fde8-05af-4e79-a182-00a74c0c76cb" xmlns:ns3="7720a580-626e-4edf-8c97-61a459fde087" targetNamespace="http://schemas.microsoft.com/office/2006/metadata/properties" ma:root="true" ma:fieldsID="3e6c6b145626c43b5895b305aa380d35" ns2:_="" ns3:_="">
    <xsd:import namespace="6483fde8-05af-4e79-a182-00a74c0c76cb"/>
    <xsd:import namespace="7720a580-626e-4edf-8c97-61a459fde08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83fde8-05af-4e79-a182-00a74c0c76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Tagi obrazów" ma:readOnly="false" ma:fieldId="{5cf76f15-5ced-4ddc-b409-7134ff3c332f}" ma:taxonomyMulti="true" ma:sspId="99f285bf-9bc8-44af-a2ef-b39ca4f7dad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20a580-626e-4edf-8c97-61a459fde08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857284c7-c8ac-4b46-bb93-2661cb45bc43}" ma:internalName="TaxCatchAll" ma:showField="CatchAllData" ma:web="7720a580-626e-4edf-8c97-61a459fde08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720a580-626e-4edf-8c97-61a459fde087" xsi:nil="true"/>
    <lcf76f155ced4ddcb4097134ff3c332f xmlns="6483fde8-05af-4e79-a182-00a74c0c76c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0B1467F-13D9-4F6C-B9BD-11A8A0DABB49}"/>
</file>

<file path=customXml/itemProps2.xml><?xml version="1.0" encoding="utf-8"?>
<ds:datastoreItem xmlns:ds="http://schemas.openxmlformats.org/officeDocument/2006/customXml" ds:itemID="{7FE1F78D-71A1-4942-B215-2D93BC389F27}"/>
</file>

<file path=customXml/itemProps3.xml><?xml version="1.0" encoding="utf-8"?>
<ds:datastoreItem xmlns:ds="http://schemas.openxmlformats.org/officeDocument/2006/customXml" ds:itemID="{1B9089B7-FF5D-44AA-9546-3F988F57A8B6}"/>
</file>

<file path=docProps/app.xml><?xml version="1.0" encoding="utf-8"?>
<Properties xmlns="http://schemas.openxmlformats.org/officeDocument/2006/extended-properties" xmlns:vt="http://schemas.openxmlformats.org/officeDocument/2006/docPropsVTypes">
  <TotalTime>1463</TotalTime>
  <Words>478</Words>
  <Application>Microsoft Office PowerPoint</Application>
  <PresentationFormat>Panoramiczny</PresentationFormat>
  <Paragraphs>40</Paragraphs>
  <Slides>3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3</vt:i4>
      </vt:variant>
    </vt:vector>
  </HeadingPairs>
  <TitlesOfParts>
    <vt:vector size="9" baseType="lpstr">
      <vt:lpstr>arial</vt:lpstr>
      <vt:lpstr>arial</vt:lpstr>
      <vt:lpstr>Calibri</vt:lpstr>
      <vt:lpstr>Calibri Light</vt:lpstr>
      <vt:lpstr>Roboto</vt:lpstr>
      <vt:lpstr>Motyw pakietu Office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Użytkownik systemu Windows</dc:creator>
  <cp:lastModifiedBy>Aleksandra Weiss</cp:lastModifiedBy>
  <cp:revision>17</cp:revision>
  <dcterms:created xsi:type="dcterms:W3CDTF">2020-02-23T11:19:59Z</dcterms:created>
  <dcterms:modified xsi:type="dcterms:W3CDTF">2024-03-26T17:43:53Z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0x0101006F9E7E6CEFA3D643B2100676394917DF</vt:lpwstr>
  </property>
</Properties>
</file>

<file path=docProps/thumbnail.jpeg>
</file>